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3" r:id="rId6"/>
    <p:sldId id="262" r:id="rId7"/>
    <p:sldId id="289" r:id="rId8"/>
    <p:sldId id="260" r:id="rId9"/>
    <p:sldId id="264" r:id="rId10"/>
    <p:sldId id="265" r:id="rId11"/>
    <p:sldId id="275" r:id="rId12"/>
    <p:sldId id="266" r:id="rId13"/>
    <p:sldId id="272" r:id="rId14"/>
    <p:sldId id="273" r:id="rId15"/>
    <p:sldId id="274" r:id="rId16"/>
    <p:sldId id="267" r:id="rId17"/>
    <p:sldId id="268" r:id="rId18"/>
    <p:sldId id="288" r:id="rId19"/>
    <p:sldId id="269" r:id="rId20"/>
    <p:sldId id="270" r:id="rId21"/>
    <p:sldId id="259" r:id="rId22"/>
    <p:sldId id="271" r:id="rId23"/>
    <p:sldId id="276" r:id="rId24"/>
    <p:sldId id="277" r:id="rId25"/>
    <p:sldId id="278" r:id="rId26"/>
    <p:sldId id="291" r:id="rId27"/>
    <p:sldId id="279" r:id="rId28"/>
    <p:sldId id="280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1"/>
            <p14:sldId id="263"/>
            <p14:sldId id="262"/>
            <p14:sldId id="289"/>
            <p14:sldId id="260"/>
            <p14:sldId id="264"/>
            <p14:sldId id="265"/>
            <p14:sldId id="275"/>
            <p14:sldId id="266"/>
            <p14:sldId id="272"/>
            <p14:sldId id="273"/>
            <p14:sldId id="274"/>
            <p14:sldId id="267"/>
            <p14:sldId id="268"/>
            <p14:sldId id="288"/>
            <p14:sldId id="269"/>
            <p14:sldId id="270"/>
            <p14:sldId id="259"/>
            <p14:sldId id="271"/>
            <p14:sldId id="276"/>
            <p14:sldId id="277"/>
            <p14:sldId id="278"/>
            <p14:sldId id="291"/>
            <p14:sldId id="279"/>
            <p14:sldId id="280"/>
            <p14:sldId id="282"/>
            <p14:sldId id="283"/>
            <p14:sldId id="284"/>
            <p14:sldId id="285"/>
            <p14:sldId id="286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6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363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927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755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61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218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33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08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997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23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389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520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031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40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623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43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410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921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4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891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736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39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11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7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15.01.2019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15.01.2019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15.01.2019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youtube.com/watch?v=wdS78HItLa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wdS78HItLa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iwvWiCpDNks&amp;t=7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tiny.pl/tq85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agogika.uwb.edu.pl/files/file/PDF/PUBLIKACJE/Kompetencje_kluczowe_Praktyka_edukacyjna.pdf" TargetMode="Externa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DOSKONALENIE TRENERÓW WSPOMAGANIA OŚWIATY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800" dirty="0"/>
              <a:t>Moduł V Proces uczenia się a rozwój kompetencji kluczowych 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Sfera poznawcza (kognitywna)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Umiejętności poznawcze koncentrują się wokół wiedzy, rozumienia </a:t>
            </a:r>
          </a:p>
          <a:p>
            <a:pPr marL="0" indent="0" algn="just">
              <a:buNone/>
            </a:pPr>
            <a:r>
              <a:rPr lang="pl-PL" dirty="0"/>
              <a:t>i krytycznego myślenia.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Wyróżniamy tu sześć poziomów: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pl-PL" b="1" dirty="0"/>
              <a:t>Wiedza</a:t>
            </a:r>
          </a:p>
          <a:p>
            <a:pPr marL="0" indent="0" algn="just">
              <a:buNone/>
            </a:pPr>
            <a:r>
              <a:rPr lang="pl-PL" dirty="0"/>
              <a:t>Wyodrębnianie z pamięci wcześniej wyuczonego materiału poprzez przypominanie faktów, terminów, podstawowych pojęć i odpowiedzi. </a:t>
            </a:r>
          </a:p>
          <a:p>
            <a:pPr algn="just"/>
            <a:r>
              <a:rPr lang="pl-PL" dirty="0"/>
              <a:t>Znajomość specyfiki – terminologia, konkretne fakty.</a:t>
            </a:r>
          </a:p>
          <a:p>
            <a:pPr algn="just"/>
            <a:r>
              <a:rPr lang="pl-PL" dirty="0"/>
              <a:t>Znajomość sposobów i metod postępowania – konwencje, trendy                    i sekwencje (następstwa), klasyfikacje i kategorie, kryteria, metodologia.</a:t>
            </a:r>
          </a:p>
          <a:p>
            <a:pPr algn="just"/>
            <a:r>
              <a:rPr lang="pl-PL" dirty="0"/>
              <a:t>Wiedza o pojęciach ogólnych i abstrakcyjnych na danym obszarze – zasady     i uogólnienia, teorie i struktury.</a:t>
            </a:r>
          </a:p>
          <a:p>
            <a:pPr marL="0" indent="0" algn="just">
              <a:buNone/>
            </a:pPr>
            <a:r>
              <a:rPr lang="pl-PL" dirty="0"/>
              <a:t>Pytania typu: Jakie korzyści zdrowotne wynikają z jedzenia jabłek?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2. Rozumienie </a:t>
            </a:r>
          </a:p>
          <a:p>
            <a:pPr marL="0" indent="0" algn="just">
              <a:buNone/>
            </a:pPr>
            <a:r>
              <a:rPr lang="pl-PL" dirty="0"/>
              <a:t>Ukazywanie rozumienia faktów poprzez porządkowanie, porównywanie, tłumaczenie, interpretowanie, opisywanie oraz ustalanie głównych idei. </a:t>
            </a:r>
          </a:p>
          <a:p>
            <a:pPr algn="just"/>
            <a:r>
              <a:rPr lang="pl-PL" dirty="0"/>
              <a:t>Tłumaczenie</a:t>
            </a:r>
          </a:p>
          <a:p>
            <a:pPr algn="just"/>
            <a:r>
              <a:rPr lang="pl-PL" dirty="0"/>
              <a:t>Interpretacja</a:t>
            </a:r>
          </a:p>
          <a:p>
            <a:pPr algn="just"/>
            <a:r>
              <a:rPr lang="pl-PL" dirty="0"/>
              <a:t>Wnioskowanie</a:t>
            </a:r>
          </a:p>
          <a:p>
            <a:pPr marL="0" indent="0" algn="just">
              <a:buNone/>
            </a:pPr>
            <a:r>
              <a:rPr lang="pl-PL" dirty="0"/>
              <a:t>Pytania typu: Porównaj korzyści zdrowotne z jedzenia jabłek                      i pomarańczy.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3. Zastosowanie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Rozwiązywanie problemów w nowych sytuacjach poprzez zastosowanie nabytej wiedzy, faktów, technik i zasad w inny sposób.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Pytania typu: Jakiego rodzaju jabłka są najlepsze do pieczenia ciasta,        i dlaczego?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4. Analiza</a:t>
            </a:r>
          </a:p>
          <a:p>
            <a:pPr marL="0" indent="0" algn="just">
              <a:buNone/>
            </a:pPr>
            <a:r>
              <a:rPr lang="pl-PL" dirty="0"/>
              <a:t>Analiza informacji i ich podział na części poprzez rozpoznawanie motywów lub przyczyn. Wyprowadzanie wniosków i dowodów na poparcie twierdzeń. </a:t>
            </a:r>
          </a:p>
          <a:p>
            <a:pPr algn="just"/>
            <a:r>
              <a:rPr lang="pl-PL" dirty="0"/>
              <a:t>Analiza elementów</a:t>
            </a:r>
          </a:p>
          <a:p>
            <a:pPr algn="just"/>
            <a:r>
              <a:rPr lang="pl-PL" dirty="0"/>
              <a:t>Analiza relacji między elementami</a:t>
            </a:r>
          </a:p>
          <a:p>
            <a:pPr algn="just"/>
            <a:r>
              <a:rPr lang="pl-PL" dirty="0"/>
              <a:t>Analiza zasad organizacyjnych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Pytania typu: Wymień cztery dania przyrządzane z jabłek i wyjaśnij, które z nich ma największe korzyści zdrowotne. Dostarcz argumentów, by uzasadnić swoje zdanie.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8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5. Synteza</a:t>
            </a:r>
          </a:p>
          <a:p>
            <a:pPr marL="0" indent="0" algn="just">
              <a:buNone/>
            </a:pPr>
            <a:r>
              <a:rPr lang="pl-PL" dirty="0"/>
              <a:t>Zestawianie wszystkich informacji w innowacyjny sposób poprzez łączenie elementów w nowe struktury lub proponowanie alternatywnych rozwiązań. </a:t>
            </a:r>
          </a:p>
          <a:p>
            <a:pPr algn="just"/>
            <a:r>
              <a:rPr lang="pl-PL" dirty="0"/>
              <a:t>Tworzenie unikalnej komunikacji</a:t>
            </a:r>
          </a:p>
          <a:p>
            <a:pPr algn="just"/>
            <a:r>
              <a:rPr lang="pl-PL" dirty="0"/>
              <a:t>Tworzenie planu lub proponowanie zestawów działań</a:t>
            </a:r>
          </a:p>
          <a:p>
            <a:pPr algn="just"/>
            <a:r>
              <a:rPr lang="pl-PL" dirty="0"/>
              <a:t>Wyprowadzenie zbioru abstrakcyjnych relacji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Pytania typu: Przekształć „niezdrowy” przepis na jabłecznik na „zdrowy”, zastępując wybrane składniki. Wyjaśnij korzyści zdrowotne wynikające              z zastosowania wybranych składników zamiast poprzednich.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6. Ewaluacja (Ocena)</a:t>
            </a:r>
          </a:p>
          <a:p>
            <a:pPr marL="0" indent="0" algn="just">
              <a:buNone/>
            </a:pPr>
            <a:r>
              <a:rPr lang="pl-PL" dirty="0"/>
              <a:t>Przedstawianie i obrona opinii poprzez wyrażanie sądów o słuszności pomysłów lub jakości pracy w oparciu o założone cele. </a:t>
            </a:r>
          </a:p>
          <a:p>
            <a:pPr algn="just"/>
            <a:r>
              <a:rPr lang="pl-PL" dirty="0"/>
              <a:t>Ocena w zakresie kryteriów wewnętrznych</a:t>
            </a:r>
          </a:p>
          <a:p>
            <a:pPr algn="just"/>
            <a:r>
              <a:rPr lang="pl-PL" dirty="0"/>
              <a:t>Ocena w zakresie kryteriów zewnętrznych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Pytania typu: Czy uważasz, że podawanie dzieciom szarlotki jako przekąski po szkole jest zdrowe? Uzasadnij.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8950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4400" b="1" dirty="0"/>
              <a:t>Sfera emocjonalna (uczuciowa, afektywna)</a:t>
            </a:r>
          </a:p>
          <a:p>
            <a:pPr marL="0" indent="0" algn="just">
              <a:buNone/>
            </a:pPr>
            <a:r>
              <a:rPr lang="pl-PL" sz="3500" dirty="0"/>
              <a:t>Umiejętności w sferze uczuciowej opisują sposób, w jaki ludzie reagują emocjonalnie, oraz ich zdolność do odczuwania bólu             i radości innych (empatii). Cele afektywne zwykle prowadzą do wzrostu świadomości postaw, emocji i uczuć. </a:t>
            </a:r>
          </a:p>
          <a:p>
            <a:pPr marL="0" indent="0" algn="just">
              <a:buNone/>
            </a:pPr>
            <a:r>
              <a:rPr lang="pl-PL" sz="3500" dirty="0"/>
              <a:t>Rozróżniamy pięć poziomów w sferze uczuciowej: </a:t>
            </a:r>
          </a:p>
          <a:p>
            <a:pPr marL="0" indent="0" algn="just">
              <a:buNone/>
            </a:pPr>
            <a:r>
              <a:rPr lang="pl-PL" sz="3500" b="1" dirty="0"/>
              <a:t>1. Postrzeganie</a:t>
            </a:r>
          </a:p>
          <a:p>
            <a:pPr marL="0" indent="0" algn="just">
              <a:buNone/>
            </a:pPr>
            <a:r>
              <a:rPr lang="pl-PL" sz="3500" dirty="0"/>
              <a:t>Najniższy poziom, uwaga ucznia jest bierna. Bez tego poziomu uczenie się nie może wystąpić. </a:t>
            </a:r>
          </a:p>
          <a:p>
            <a:pPr marL="0" indent="0" algn="just">
              <a:buNone/>
            </a:pPr>
            <a:r>
              <a:rPr lang="pl-PL" sz="3500" b="1" dirty="0"/>
              <a:t>2. Odpowiadanie </a:t>
            </a:r>
          </a:p>
          <a:p>
            <a:pPr marL="0" indent="0" algn="just">
              <a:buNone/>
            </a:pPr>
            <a:r>
              <a:rPr lang="pl-PL" sz="3500" dirty="0"/>
              <a:t>Uczeń aktywnie uczestniczy w procesie uczenia się, nie tylko odbiera bodziec, ale również na niego reaguje.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8950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4400" b="1" dirty="0"/>
              <a:t>Sfera emocjonalna (uczuciowa, afektywna) (cd)</a:t>
            </a:r>
          </a:p>
          <a:p>
            <a:pPr marL="0" indent="0" algn="just">
              <a:buNone/>
            </a:pPr>
            <a:r>
              <a:rPr lang="pl-PL" sz="3500" b="1" dirty="0"/>
              <a:t>3. Wartościowanie</a:t>
            </a:r>
          </a:p>
          <a:p>
            <a:pPr marL="0" indent="0" algn="just">
              <a:buNone/>
            </a:pPr>
            <a:r>
              <a:rPr lang="pl-PL" sz="3500" dirty="0"/>
              <a:t>Uczeń określa wartość obiektu, zjawiska lub informacji. </a:t>
            </a:r>
          </a:p>
          <a:p>
            <a:pPr marL="0" indent="0" algn="just">
              <a:buNone/>
            </a:pPr>
            <a:r>
              <a:rPr lang="pl-PL" sz="3500" b="1" dirty="0"/>
              <a:t>4. Organizowanie</a:t>
            </a:r>
          </a:p>
          <a:p>
            <a:pPr marL="0" indent="0" algn="just">
              <a:buNone/>
            </a:pPr>
            <a:r>
              <a:rPr lang="pl-PL" sz="3500" dirty="0"/>
              <a:t>Uczeń potrafi zestawić różne wartości, informacje oraz pomysły i ulokować je we własnym schemacie; porównywanie, odnoszenie i opracowanie tego, co się umie. </a:t>
            </a:r>
          </a:p>
          <a:p>
            <a:pPr marL="0" indent="0" algn="just">
              <a:buNone/>
            </a:pPr>
            <a:r>
              <a:rPr lang="pl-PL" sz="3500" b="1" dirty="0"/>
              <a:t>5. Charakteryzowanie </a:t>
            </a:r>
          </a:p>
          <a:p>
            <a:pPr marL="0" indent="0" algn="just">
              <a:buNone/>
            </a:pPr>
            <a:r>
              <a:rPr lang="pl-PL" sz="3500" dirty="0"/>
              <a:t>Pewna dominująca cecha ucznia wywiera wpływ na jego zachowanie i staje się dla niego charakterystyczna.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6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5"/>
            <a:ext cx="10649607" cy="455879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4000" dirty="0"/>
              <a:t>Sfera psychomotoryczna</a:t>
            </a:r>
          </a:p>
          <a:p>
            <a:pPr marL="0" indent="0" algn="just">
              <a:buNone/>
            </a:pPr>
            <a:r>
              <a:rPr lang="pl-PL" dirty="0"/>
              <a:t>Umiejętności w sferze psychomotorycznej opisują zdolność do manipulacji fizycznej narzędziem lub instrumentem, jak ręka lub młotek. Cele psychomotoryczne zwykle koncentrują się na zmianach i rozwoju </a:t>
            </a:r>
            <a:r>
              <a:rPr lang="pl-PL" dirty="0" err="1"/>
              <a:t>zachowań</a:t>
            </a:r>
            <a:r>
              <a:rPr lang="pl-PL" dirty="0"/>
              <a:t> oraz umiejętności. </a:t>
            </a:r>
          </a:p>
          <a:p>
            <a:pPr marL="0" indent="0" algn="just">
              <a:buNone/>
            </a:pPr>
            <a:r>
              <a:rPr lang="pl-PL" dirty="0"/>
              <a:t>Etapy:</a:t>
            </a:r>
          </a:p>
          <a:p>
            <a:pPr marL="0" indent="0" algn="just">
              <a:buNone/>
            </a:pPr>
            <a:r>
              <a:rPr lang="pl-PL" b="1" dirty="0"/>
              <a:t>1.Percepcja (postrzeganie)</a:t>
            </a:r>
          </a:p>
          <a:p>
            <a:pPr marL="0" indent="0" algn="just">
              <a:buNone/>
            </a:pPr>
            <a:r>
              <a:rPr lang="pl-PL" dirty="0"/>
              <a:t>Możliwość wykorzystania bodźców sensorycznych do prowadzenia aktywności ruchowej. </a:t>
            </a:r>
          </a:p>
          <a:p>
            <a:pPr marL="0" indent="0" algn="just">
              <a:buNone/>
            </a:pPr>
            <a:r>
              <a:rPr lang="pl-PL" b="1" dirty="0"/>
              <a:t>2.Postawa</a:t>
            </a:r>
          </a:p>
          <a:p>
            <a:pPr marL="0" indent="0" algn="just">
              <a:buNone/>
            </a:pPr>
            <a:r>
              <a:rPr lang="pl-PL" dirty="0"/>
              <a:t>Gotowość do działania. Obejmuje stan umysłowy, fizyczny i emocjonalny. To trzy dyspozycje, które predestynują reakcje osoby na różne sytuacje (nastawienie, sposób myślenia). </a:t>
            </a:r>
          </a:p>
          <a:p>
            <a:pPr marL="0" indent="0" algn="just">
              <a:buNone/>
            </a:pPr>
            <a:r>
              <a:rPr lang="pl-PL" b="1" dirty="0"/>
              <a:t>3.Reagowanie kierowane</a:t>
            </a:r>
          </a:p>
          <a:p>
            <a:pPr marL="0" indent="0" algn="just">
              <a:buNone/>
            </a:pPr>
            <a:r>
              <a:rPr lang="pl-PL" dirty="0"/>
              <a:t>Wczesne etapy uczenia się złożonych umiejętności, które obejmują naśladownictwo, próby    i błędy. Efektywność uzyskuje się poprzez praktykę.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8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psychologii terminu </a:t>
            </a:r>
            <a:r>
              <a:rPr lang="pl-PL" b="1" dirty="0"/>
              <a:t>uczenie się </a:t>
            </a:r>
            <a:r>
              <a:rPr lang="pl-PL" dirty="0"/>
              <a:t>używa się na określenie jednego (lub jednej kategorii) spośród procesów zachodzących w układzie nerwowym osobnika, które prowadzą do mniej lub bardziej trwałych zmian              w zachowaniu.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1800" dirty="0"/>
              <a:t>(Z. Włodarski, Psychologiczne prawidłowości uczenia się i nauczania, WSiP, Warszawa 1974,)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61347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4500" dirty="0"/>
              <a:t>Sfera psychomotoryczna cd.</a:t>
            </a:r>
            <a:endParaRPr lang="pl-PL" dirty="0"/>
          </a:p>
          <a:p>
            <a:pPr marL="0" indent="0" algn="just">
              <a:buNone/>
            </a:pPr>
            <a:r>
              <a:rPr lang="pl-PL" b="1" dirty="0"/>
              <a:t>4.Mechanizm</a:t>
            </a:r>
          </a:p>
          <a:p>
            <a:pPr marL="0" indent="0" algn="just">
              <a:buNone/>
            </a:pPr>
            <a:r>
              <a:rPr lang="pl-PL" dirty="0"/>
              <a:t>Jest to pośredni etap uczenia się złożonych umiejętności. Wyuczone reakcje stają się przyzwyczajeniem, a ruchy są wykonywane sprawnie, z pewnością siebie. </a:t>
            </a:r>
          </a:p>
          <a:p>
            <a:pPr marL="0" indent="0" algn="just">
              <a:buNone/>
            </a:pPr>
            <a:r>
              <a:rPr lang="pl-PL" b="1" dirty="0"/>
              <a:t>5.Jawne reagowanie kompleksowe</a:t>
            </a:r>
          </a:p>
          <a:p>
            <a:pPr marL="0" indent="0" algn="just">
              <a:buNone/>
            </a:pPr>
            <a:r>
              <a:rPr lang="pl-PL" dirty="0"/>
              <a:t>Umiejętne wykonywanie czynności mechanicznych, które wymagają skomplikowanych wzorów ruchu. Sprawność jest sygnalizowana przez szybkie, dokładne i wysoce skoordynowane odtwarzanie, wymagające minimum energii. Ta kategoria obejmuje wykonywanie ruchów bez wahania. </a:t>
            </a:r>
          </a:p>
          <a:p>
            <a:pPr marL="0" indent="0" algn="just">
              <a:buNone/>
            </a:pPr>
            <a:r>
              <a:rPr lang="pl-PL" b="1" dirty="0"/>
              <a:t>6.Adaptacja (przystosowanie)</a:t>
            </a:r>
          </a:p>
          <a:p>
            <a:pPr marL="0" indent="0" algn="just">
              <a:buNone/>
            </a:pPr>
            <a:r>
              <a:rPr lang="pl-PL" dirty="0"/>
              <a:t>Umiejętności są dobrze rozwinięte. Jednostka może modyfikować wzorce ruchu, dopasowując je do wymagań. </a:t>
            </a:r>
          </a:p>
          <a:p>
            <a:pPr marL="0" indent="0" algn="just">
              <a:buNone/>
            </a:pPr>
            <a:r>
              <a:rPr lang="pl-PL" b="1" dirty="0"/>
              <a:t>7.Oryginalność</a:t>
            </a:r>
          </a:p>
          <a:p>
            <a:pPr marL="0" indent="0" algn="just">
              <a:buNone/>
            </a:pPr>
            <a:r>
              <a:rPr lang="pl-PL" dirty="0"/>
              <a:t>Tworzenie nowych wzorców ruchowych w celu dopasowania ich do danej sytuacji lub konkretnego problemu. Efekty kształcenia podkreślają kreatywność opartą na wysoko rozwiniętych umiejętnościach.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DE0434A-9209-47FE-86C0-2C3FC9C13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6550" y="1389826"/>
            <a:ext cx="7057292" cy="44257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b="1" dirty="0"/>
              <a:t>Czynniki wpływające na proces uczenia się </a:t>
            </a:r>
          </a:p>
          <a:p>
            <a:pPr marL="0" indent="0" algn="just">
              <a:buNone/>
            </a:pPr>
            <a:endParaRPr lang="pl-PL" sz="3200" dirty="0"/>
          </a:p>
          <a:p>
            <a:pPr algn="just"/>
            <a:r>
              <a:rPr lang="pl-PL" sz="3200" dirty="0"/>
              <a:t>związane z dzieckiem</a:t>
            </a:r>
          </a:p>
          <a:p>
            <a:pPr algn="just"/>
            <a:r>
              <a:rPr lang="pl-PL" sz="3200" dirty="0"/>
              <a:t>związane ze środowiskiem domowym</a:t>
            </a:r>
          </a:p>
          <a:p>
            <a:pPr algn="just"/>
            <a:r>
              <a:rPr lang="pl-PL" sz="3200" dirty="0"/>
              <a:t>związane ze środowiskiem edukacyjnym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sz="3200" b="1" dirty="0"/>
              <a:t>Czynniki związane ze środowiskiem edukacyjnym:</a:t>
            </a:r>
            <a:endParaRPr lang="pl-PL" sz="3200" dirty="0"/>
          </a:p>
          <a:p>
            <a:pPr algn="just"/>
            <a:r>
              <a:rPr lang="pl-PL" sz="3200" dirty="0"/>
              <a:t>Treści nauczania</a:t>
            </a:r>
          </a:p>
          <a:p>
            <a:pPr algn="just"/>
            <a:r>
              <a:rPr lang="pl-PL" sz="3200" dirty="0"/>
              <a:t>Dobór metod nauczania</a:t>
            </a:r>
          </a:p>
          <a:p>
            <a:pPr algn="just"/>
            <a:r>
              <a:rPr lang="pl-PL" sz="3200" dirty="0"/>
              <a:t>Stawianie celów</a:t>
            </a:r>
          </a:p>
          <a:p>
            <a:pPr algn="just"/>
            <a:r>
              <a:rPr lang="pl-PL" sz="3200" dirty="0"/>
              <a:t>Postawa nauczyciela</a:t>
            </a:r>
          </a:p>
          <a:p>
            <a:pPr algn="just"/>
            <a:r>
              <a:rPr lang="pl-PL" sz="3200" dirty="0"/>
              <a:t>Organizacja nauczania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hlinkClick r:id="rId4"/>
            <a:extLst>
              <a:ext uri="{FF2B5EF4-FFF2-40B4-BE49-F238E27FC236}">
                <a16:creationId xmlns:a16="http://schemas.microsoft.com/office/drawing/2014/main" id="{9D4BD2C0-94DC-4260-A061-88EF8654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59290" y="1307438"/>
            <a:ext cx="5891812" cy="33125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917DF71-9E07-4C61-9999-0AC69E7AFB5D}"/>
              </a:ext>
            </a:extLst>
          </p:cNvPr>
          <p:cNvSpPr/>
          <p:nvPr/>
        </p:nvSpPr>
        <p:spPr>
          <a:xfrm>
            <a:off x="2938982" y="5006772"/>
            <a:ext cx="6314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hlinkClick r:id="rId7"/>
              </a:rPr>
              <a:t>http://www.youtube.com/watch?v=wdS78HItLag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503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/>
              <a:t>Mój styl uczenia się …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dirty="0"/>
              <a:t>Test na style uczenia się</a:t>
            </a:r>
          </a:p>
          <a:p>
            <a:pPr marL="0" indent="0" algn="ctr">
              <a:buNone/>
            </a:pPr>
            <a:endParaRPr lang="pl-PL" sz="4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11BA0D3-DB88-48CD-A636-C5AD2913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542" y="3223397"/>
            <a:ext cx="4336053" cy="24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Preferowany styl uczenia się a moje potrzeby edukacyjne…</a:t>
            </a:r>
          </a:p>
          <a:p>
            <a:pPr marL="0" indent="0" algn="ctr">
              <a:buNone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191E26D-F5BF-4728-AE4F-8AC730150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760" y="2698675"/>
            <a:ext cx="4302479" cy="27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6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hlinkClick r:id="rId4"/>
            <a:extLst>
              <a:ext uri="{FF2B5EF4-FFF2-40B4-BE49-F238E27FC236}">
                <a16:creationId xmlns:a16="http://schemas.microsoft.com/office/drawing/2014/main" id="{4B6B243D-1130-46F4-92D0-07087A5AC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54952" y="1361989"/>
            <a:ext cx="5416100" cy="30450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07F99B9-BA4B-4C24-9629-D9F42C918A08}"/>
              </a:ext>
            </a:extLst>
          </p:cNvPr>
          <p:cNvSpPr/>
          <p:nvPr/>
        </p:nvSpPr>
        <p:spPr>
          <a:xfrm>
            <a:off x="2447597" y="4880489"/>
            <a:ext cx="7296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hlinkClick r:id="rId4"/>
              </a:rPr>
              <a:t>https://www.youtube.com/watch?v=iwvWiCpDNks&amp;t=7s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89316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Elementy środowiska edukacyjnego:</a:t>
            </a:r>
          </a:p>
          <a:p>
            <a:pPr algn="just"/>
            <a:r>
              <a:rPr lang="pl-PL" dirty="0"/>
              <a:t>Relacje nauczyciel – dziecko</a:t>
            </a:r>
          </a:p>
          <a:p>
            <a:pPr algn="just"/>
            <a:r>
              <a:rPr lang="pl-PL" dirty="0"/>
              <a:t>Praca zespołowa</a:t>
            </a:r>
          </a:p>
          <a:p>
            <a:pPr algn="just"/>
            <a:r>
              <a:rPr lang="pl-PL" dirty="0"/>
              <a:t>Metody pracy nauczyciela</a:t>
            </a:r>
          </a:p>
          <a:p>
            <a:pPr algn="just"/>
            <a:r>
              <a:rPr lang="pl-PL" dirty="0"/>
              <a:t>Indywidualizacja nauczania</a:t>
            </a:r>
          </a:p>
          <a:p>
            <a:pPr algn="just"/>
            <a:r>
              <a:rPr lang="pl-PL" dirty="0"/>
              <a:t>Organizacja przestrzeni przedszkola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Czy mogą wpływać na proces uczenia się? W jaki sposób?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2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sz="3600" b="1" dirty="0"/>
              <a:t>Kompetencje kluczowe w uczeniu się przez całe życie </a:t>
            </a:r>
          </a:p>
          <a:p>
            <a:pPr marL="0" indent="0" algn="ctr">
              <a:buNone/>
            </a:pPr>
            <a:r>
              <a:rPr lang="pl-PL" sz="3600" b="1" dirty="0"/>
              <a:t>w świetle współczesnego rynku pracy</a:t>
            </a:r>
          </a:p>
          <a:p>
            <a:pPr marL="0" indent="0" algn="ctr">
              <a:buNone/>
            </a:pPr>
            <a:r>
              <a:rPr lang="pl-PL" sz="2400" dirty="0"/>
              <a:t>(prezentacja: Agnieszka Herma, ORE)</a:t>
            </a: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 algn="ctr">
              <a:buNone/>
            </a:pPr>
            <a:r>
              <a:rPr lang="pl-PL" sz="3200" dirty="0">
                <a:hlinkClick r:id="rId4"/>
              </a:rPr>
              <a:t>https://tiny.pl/tq85s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W procesie uczenia się można wyróżnić następujące etapy:</a:t>
            </a:r>
          </a:p>
          <a:p>
            <a:pPr algn="just"/>
            <a:r>
              <a:rPr lang="pl-PL" dirty="0"/>
              <a:t>znalezienie właściwego rozwiązania problemu, czyli myślenie,</a:t>
            </a:r>
          </a:p>
          <a:p>
            <a:pPr algn="just"/>
            <a:r>
              <a:rPr lang="pl-PL" dirty="0"/>
              <a:t>pamięciowe opanowanie rozwiązania, czyli zapamiętywanie,</a:t>
            </a:r>
          </a:p>
          <a:p>
            <a:pPr algn="just"/>
            <a:r>
              <a:rPr lang="pl-PL" dirty="0"/>
              <a:t>nabycie umiejętności efektywnego rozwiązywania problemu, czyli wytwarzanie nawyku.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 czym proces uczenia się może się składać ze wszystkich trzech,        </a:t>
            </a:r>
          </a:p>
          <a:p>
            <a:pPr marL="0" indent="0" algn="just">
              <a:buNone/>
            </a:pPr>
            <a:r>
              <a:rPr lang="pl-PL" dirty="0"/>
              <a:t> z dwóch lub z jednego z wymienionych etapów.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1900" dirty="0"/>
              <a:t>(A. P. Sperling, Psychologia, red. merytoryczna K. Martin, Zysk i S-ka Wydawnictwo s. c., Poznań 1995,)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0149BFB-EE89-4CE6-8676-2C564A5C7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30529" y="1221123"/>
            <a:ext cx="4768449" cy="26809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144EAA7-2AD0-42BD-B857-32B7EBB9F38E}"/>
              </a:ext>
            </a:extLst>
          </p:cNvPr>
          <p:cNvSpPr/>
          <p:nvPr/>
        </p:nvSpPr>
        <p:spPr>
          <a:xfrm>
            <a:off x="1201453" y="5267545"/>
            <a:ext cx="1036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6"/>
              </a:rPr>
              <a:t>http://pedagogika.uwb.edu.pl/files/file/PDF/PUBLIKACJE/Kompetencje_kluczowe_Praktyka_edukacyjna.pdf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A984C35-1C0F-40B5-AB4C-BB9429CF8777}"/>
              </a:ext>
            </a:extLst>
          </p:cNvPr>
          <p:cNvSpPr txBox="1"/>
          <p:nvPr/>
        </p:nvSpPr>
        <p:spPr>
          <a:xfrm>
            <a:off x="1201453" y="4208695"/>
            <a:ext cx="1064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Agnieszka Kapuścińska, Kamila Wichrowska </a:t>
            </a:r>
          </a:p>
          <a:p>
            <a:pPr algn="ctr"/>
            <a:r>
              <a:rPr lang="pl-PL" sz="2400" dirty="0"/>
              <a:t>Rozwijanie kompetencji kluczowych w przedszkolu a dobry start szkolny</a:t>
            </a:r>
          </a:p>
        </p:txBody>
      </p:sp>
    </p:spTree>
    <p:extLst>
      <p:ext uri="{BB962C8B-B14F-4D97-AF65-F5344CB8AC3E}">
        <p14:creationId xmlns:p14="http://schemas.microsoft.com/office/powerpoint/2010/main" val="4013245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b="1" dirty="0"/>
              <a:t>Monitorowanie procesu uczenia się </a:t>
            </a:r>
          </a:p>
          <a:p>
            <a:pPr marL="0" indent="0" algn="just">
              <a:buNone/>
            </a:pPr>
            <a:r>
              <a:rPr lang="pl-PL" dirty="0"/>
              <a:t>Założenie: Procesy wspomagania rozwoju i edukacji dzieci są zorganizowane  w sposób sprzyjający uczeniu się i rozwijaniu kompetencji kluczowych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Pytania badawcze:  </a:t>
            </a:r>
          </a:p>
          <a:p>
            <a:pPr algn="just">
              <a:buFontTx/>
              <a:buChar char="-"/>
            </a:pPr>
            <a:r>
              <a:rPr lang="pl-PL" dirty="0"/>
              <a:t>Jakie działania podejmowane w przedszkolu sprzyjają uczeniu się dzieci?</a:t>
            </a:r>
          </a:p>
          <a:p>
            <a:pPr algn="just">
              <a:buFontTx/>
              <a:buChar char="-"/>
            </a:pPr>
            <a:r>
              <a:rPr lang="pl-PL" dirty="0"/>
              <a:t>Jakie warunki stwarza przedszkole do rozwijania kompetencji kluczowych      u dzieci?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2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Pytania kluczowe: </a:t>
            </a:r>
          </a:p>
          <a:p>
            <a:pPr marL="0" indent="0" algn="just">
              <a:buNone/>
            </a:pPr>
            <a:endParaRPr lang="pl-PL" b="1" dirty="0"/>
          </a:p>
          <a:p>
            <a:pPr algn="just">
              <a:buFontTx/>
              <a:buChar char="-"/>
            </a:pPr>
            <a:r>
              <a:rPr lang="pl-PL" dirty="0"/>
              <a:t>W jaki sposób procesy wspomagania rozwoju i edukacji dzieci są podporządkowane indywidualnym potrzebom edukacyjnym i rozwojowym oraz możliwością psychofizycznym dzieci? </a:t>
            </a:r>
          </a:p>
          <a:p>
            <a:pPr algn="just">
              <a:buFontTx/>
              <a:buChar char="-"/>
            </a:pPr>
            <a:r>
              <a:rPr lang="pl-PL" dirty="0"/>
              <a:t>Jakie formy planowania, monitorowania i doskonalenia procesów wspomagania rozwoju i edukacji dzieci funkcjonują w przedszkolu? </a:t>
            </a:r>
          </a:p>
          <a:p>
            <a:pPr algn="just">
              <a:buFontTx/>
              <a:buChar char="-"/>
            </a:pPr>
            <a:r>
              <a:rPr lang="pl-PL" dirty="0"/>
              <a:t>Czy wnioski z monitorowania są wykorzystywane w planowaniu                                   i realizowaniu tych procesów? </a:t>
            </a:r>
          </a:p>
          <a:p>
            <a:pPr algn="just">
              <a:buFontTx/>
              <a:buChar char="-"/>
            </a:pPr>
            <a:r>
              <a:rPr lang="pl-PL" dirty="0"/>
              <a:t>Jakie metody  pracy stosowane są w procesie rozwijania kompetencji kluczowych?</a:t>
            </a:r>
          </a:p>
          <a:p>
            <a:pPr algn="just">
              <a:buFontTx/>
              <a:buChar char="-"/>
            </a:pPr>
            <a:r>
              <a:rPr lang="pl-PL" dirty="0"/>
              <a:t>W jaki sposób baza przedszkola wpływa na rozwijanie kompetencji kluczowych przedszkolaków?</a:t>
            </a:r>
          </a:p>
          <a:p>
            <a:pPr marL="0" indent="0" algn="just">
              <a:buNone/>
            </a:pP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5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Kryterium sukcesu: 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- Procesy zachodzące w przedszkolu są zorganizowane w sposób sprzyjający uczeniu się            i rozwijaniu kompetencji kluczowych.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 - Stosowane metody pracy są dostosowane do potrzeb dzieci i grupy przedszkolnej.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 - Procesy wspomagania rozwoju i edukacji dzieci są podporządkowane indywidualnym        potrzebom edukacyjnym i rozwojowym oraz możliwościom psychofizycznym dzieci.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 - Wnioski z monitorowania są wykorzystywane w planowaniu i realizowaniu tego procesu 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 - W przedszkolu stosuje się nowatorskie rozwiązania służące rozwijaniu kompetencji kluczowych.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- Przedszkole wyposażone jest w pomoce dydaktyczne i środki wspierające rozwój kompetencji kluczowych u dzieci.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Wyróżniamy cztery etapy nauki: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nieświadoma niekompetencja: gdy nie wiesz, że czegoś nie umiesz;</a:t>
            </a:r>
          </a:p>
          <a:p>
            <a:pPr algn="just"/>
            <a:r>
              <a:rPr lang="pl-PL" dirty="0"/>
              <a:t>świadoma niekompetencja: wiesz, że czegoś nie wiesz/nie umiesz;</a:t>
            </a:r>
          </a:p>
          <a:p>
            <a:pPr algn="just"/>
            <a:r>
              <a:rPr lang="pl-PL" dirty="0"/>
              <a:t>świadoma kompetencja: wykonujesz jakąś czynność, poświęcając jej świadomą uwagę; </a:t>
            </a:r>
          </a:p>
          <a:p>
            <a:pPr algn="just"/>
            <a:r>
              <a:rPr lang="pl-PL" dirty="0"/>
              <a:t>nieświadoma kompetencja: gdy wykonujesz jakąś czynność nieświadomie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85BCF39-C9EA-4E64-B5B1-5C92DBA31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15397" y="1114096"/>
            <a:ext cx="5707394" cy="46134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A2B7157-DEA6-42E1-8686-622B8BBB78AE}"/>
              </a:ext>
            </a:extLst>
          </p:cNvPr>
          <p:cNvSpPr/>
          <p:nvPr/>
        </p:nvSpPr>
        <p:spPr>
          <a:xfrm>
            <a:off x="7528247" y="5410242"/>
            <a:ext cx="304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(źródło: szybkanauka.mkbe.pl)</a:t>
            </a:r>
          </a:p>
        </p:txBody>
      </p:sp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1114096"/>
            <a:ext cx="10649607" cy="461347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Przykład: </a:t>
            </a:r>
          </a:p>
          <a:p>
            <a:pPr algn="just"/>
            <a:r>
              <a:rPr lang="pl-PL" dirty="0"/>
              <a:t>Dziecko nie wie, że można prowadzić samochód (1 etap, czyli nie jest świadome, że czegoś nie umie). </a:t>
            </a:r>
          </a:p>
          <a:p>
            <a:pPr algn="just"/>
            <a:r>
              <a:rPr lang="pl-PL" dirty="0"/>
              <a:t>Gdy podrasta widzi, że mama lub tata prowadzą auto (2 etap, czyli jest świadome, że czegoś nie umie). </a:t>
            </a:r>
          </a:p>
          <a:p>
            <a:pPr algn="just"/>
            <a:r>
              <a:rPr lang="pl-PL" dirty="0"/>
              <a:t>Gdy jest już nastolatkiem, idzie na kurs prawa jazdy i umie świadomie prowadzić auto (3 etap). Wtedy poświęca świadomą uwagę na prowadzenie samochodu: musi pamiętać o zmianie biegów, kierunkowskazach, lusterkach, sytuacji na drodze, trzymaniu się pasa ruchu, etc. </a:t>
            </a:r>
          </a:p>
          <a:p>
            <a:pPr algn="just"/>
            <a:r>
              <a:rPr lang="pl-PL" dirty="0"/>
              <a:t>W czasie gdy zaczyna codziennie dojeżdżać samochodem do pracy, świadomy umysł przekazuje tą umiejętność do podświadomości. Wtedy prowadzi samochód nieświadomie a podczas tej czynności, może skierować świadomą uwagę na coś innego – np. rozmowę.</a:t>
            </a:r>
            <a:endParaRPr lang="pl-PL" sz="2300" dirty="0"/>
          </a:p>
          <a:p>
            <a:pPr marL="0" indent="0" algn="r">
              <a:buNone/>
            </a:pPr>
            <a:r>
              <a:rPr lang="pl-PL" sz="2300" dirty="0"/>
              <a:t>(Źródło: szybkanauka.mkbe.pl)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Od nieświadomej niekompetencji do nieświadomej kompetencji…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1907450-C2C0-4CD5-94A8-9090D26F6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506" y="2127829"/>
            <a:ext cx="4100146" cy="32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sz="3600" b="1" dirty="0"/>
              <a:t>Taksonomia </a:t>
            </a:r>
            <a:r>
              <a:rPr lang="pl-PL" sz="3600" b="1" dirty="0" err="1"/>
              <a:t>Blooma</a:t>
            </a:r>
            <a:endParaRPr lang="pl-PL" sz="3600" b="1" dirty="0"/>
          </a:p>
          <a:p>
            <a:pPr marL="0" indent="0" algn="just">
              <a:buNone/>
            </a:pPr>
            <a:endParaRPr lang="pl-PL" sz="3600" b="1" dirty="0"/>
          </a:p>
          <a:p>
            <a:pPr marL="0" indent="0" algn="just">
              <a:buNone/>
            </a:pPr>
            <a:r>
              <a:rPr lang="pl-PL" dirty="0"/>
              <a:t>jest to klasyfikacja celów nauczania w edukacji autorstwa Benjamina </a:t>
            </a:r>
            <a:r>
              <a:rPr lang="pl-PL" dirty="0" err="1"/>
              <a:t>Blooma</a:t>
            </a:r>
            <a:r>
              <a:rPr lang="pl-PL" dirty="0"/>
              <a:t>. Określa różne kategorie celów, jakie nauczyciele stawiają uczniom. Taksonomia ta po raz pierwszy zaprezentowana została w 1956 roku w publikacji </a:t>
            </a:r>
            <a:r>
              <a:rPr lang="pl-PL" i="1" dirty="0"/>
              <a:t>Taksonomia celów kształcenia, klasyfikacja celów edukacji, Podręcznik I: Sfera poznawcza.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Taksonomia </a:t>
            </a:r>
            <a:r>
              <a:rPr lang="pl-PL" dirty="0" err="1"/>
              <a:t>Blooma</a:t>
            </a:r>
            <a:r>
              <a:rPr lang="pl-PL" dirty="0"/>
              <a:t> dzieli się na trzy sfery celów: </a:t>
            </a:r>
          </a:p>
          <a:p>
            <a:pPr algn="just"/>
            <a:r>
              <a:rPr lang="pl-PL" dirty="0"/>
              <a:t>poznawczą, </a:t>
            </a:r>
          </a:p>
          <a:p>
            <a:pPr algn="just"/>
            <a:r>
              <a:rPr lang="pl-PL" dirty="0"/>
              <a:t>afektywną</a:t>
            </a:r>
          </a:p>
          <a:p>
            <a:pPr algn="just"/>
            <a:r>
              <a:rPr lang="pl-PL" dirty="0"/>
              <a:t>psychomotoryczną. 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Nauka na wyższych poziomach zależna jest od osiągnięcia wiedzy             i umiejętności na niższych poziomach. Celem taksonomii </a:t>
            </a:r>
            <a:r>
              <a:rPr lang="pl-PL" dirty="0" err="1"/>
              <a:t>Blooma</a:t>
            </a:r>
            <a:r>
              <a:rPr lang="pl-PL" dirty="0"/>
              <a:t> jest motywowanie nauczycieli do koncentrowania się na wszystkich trzech dziedzinach, tworzących holistyczną (całościową) formę kształcenia.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4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1637</Words>
  <Application>Microsoft Office PowerPoint</Application>
  <PresentationFormat>Panoramiczny</PresentationFormat>
  <Paragraphs>238</Paragraphs>
  <Slides>33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Motyw pakietu Office</vt:lpstr>
      <vt:lpstr>DOSKONALENIE TRENERÓW WSPOMAGANIA OŚWIATY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El Cie</cp:lastModifiedBy>
  <cp:revision>36</cp:revision>
  <dcterms:created xsi:type="dcterms:W3CDTF">2018-12-02T13:14:09Z</dcterms:created>
  <dcterms:modified xsi:type="dcterms:W3CDTF">2019-01-15T22:16:26Z</dcterms:modified>
</cp:coreProperties>
</file>